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Light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42" Type="http://schemas.openxmlformats.org/officeDocument/2006/relationships/font" Target="fonts/MontserratLight-bold.fntdata"/><Relationship Id="rId41" Type="http://schemas.openxmlformats.org/officeDocument/2006/relationships/font" Target="fonts/MontserratLight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Light-italic.fntdata"/><Relationship Id="rId24" Type="http://schemas.openxmlformats.org/officeDocument/2006/relationships/slide" Target="slides/slide18.xml"/><Relationship Id="rId46" Type="http://schemas.openxmlformats.org/officeDocument/2006/relationships/font" Target="fonts/RobotoLight-bold.fntdata"/><Relationship Id="rId23" Type="http://schemas.openxmlformats.org/officeDocument/2006/relationships/slide" Target="slides/slide17.xml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RobotoLight-boldItalic.fntdata"/><Relationship Id="rId25" Type="http://schemas.openxmlformats.org/officeDocument/2006/relationships/slide" Target="slides/slide19.xml"/><Relationship Id="rId47" Type="http://schemas.openxmlformats.org/officeDocument/2006/relationships/font" Target="fonts/Roboto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6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7a2804179_1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7a2804179_1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7a2804179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7a2804179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407a1ec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407a1ec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4407a1ec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4407a1ec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4407a1ec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4407a1ec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407a1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407a1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4407a1ec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4407a1ec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4407a1ec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4407a1ec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4407a1ec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4407a1ec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407a1ec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4407a1ec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8954b8e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8954b8e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4407a1ec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4407a1ec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4407a1ec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4407a1ec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7a2804179_1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7a2804179_1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8954b8e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8954b8e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7a2804179_1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7a2804179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7a280417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7a280417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7a28041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7a28041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7a280417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7a280417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2804179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2804179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7a2804179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7a2804179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b="1" sz="5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  <a:defRPr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●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○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Light"/>
              <a:buChar char="■"/>
              <a:defRPr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6.jp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Relationship Id="rId4" Type="http://schemas.openxmlformats.org/officeDocument/2006/relationships/image" Target="../media/image17.jpg"/><Relationship Id="rId5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UvxIWDKU4WEBq9kzg10acS40Y3KLiLLo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UvxIWDKU4WEBq9kzg10acS40Y3KLiLLo/vie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i.org/10.1243/09544054JEM1008" TargetMode="External"/><Relationship Id="rId4" Type="http://schemas.openxmlformats.org/officeDocument/2006/relationships/hyperlink" Target="https://doi.org/10.1016/j.addma.2018.04.017" TargetMode="External"/><Relationship Id="rId5" Type="http://schemas.openxmlformats.org/officeDocument/2006/relationships/hyperlink" Target="https://www.researchgate.net/publication/335542750_3D_Printing_of_Nonplanar_Layers_for_Smooth_Surface_Generation" TargetMode="External"/><Relationship Id="rId6" Type="http://schemas.openxmlformats.org/officeDocument/2006/relationships/hyperlink" Target="https://www.amazon.com/Comgrow-Creality-Printer-Upgrade-Certified/dp/B07GYRQVYV/ref=sr_1_3?dchild=1&amp;keywords=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PRINT Updates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</a:rPr>
              <a:t>Composite </a:t>
            </a:r>
            <a:r>
              <a:rPr lang="en" sz="2600">
                <a:solidFill>
                  <a:schemeClr val="dk1"/>
                </a:solidFill>
              </a:rPr>
              <a:t>Conformal Printing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printer</a:t>
            </a:r>
            <a:endParaRPr/>
          </a:p>
        </p:txBody>
      </p:sp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311700" y="1152475"/>
            <a:ext cx="510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chosen the Ender 3 Pro as the best printer for the job as it meets all the criteria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Inexpensive (236 dollars)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Meets all software criteria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Nozzle sticks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print platform (220 x 220 x 250mm)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quality prints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reviews</a:t>
            </a:r>
            <a:endParaRPr/>
          </a:p>
        </p:txBody>
      </p:sp>
      <p:sp>
        <p:nvSpPr>
          <p:cNvPr id="167" name="Google Shape;167;p34"/>
          <p:cNvSpPr txBox="1"/>
          <p:nvPr/>
        </p:nvSpPr>
        <p:spPr>
          <a:xfrm>
            <a:off x="6453700" y="4683125"/>
            <a:ext cx="49347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[6]</a:t>
            </a:r>
            <a:endParaRPr/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5" y="836125"/>
            <a:ext cx="3847000" cy="38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350" y="1017725"/>
            <a:ext cx="7359301" cy="35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Update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Plan</a:t>
            </a:r>
            <a:endParaRPr/>
          </a:p>
        </p:txBody>
      </p:sp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Flexural Test For A Generic Sample (D790)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Clean bottom side of part with alcohol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Glue strain gauge onto part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Strain gauge will be mounted to bottom of specimen directly below loading point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Place part onto press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Part will be supported on either end by D-shafts secured to the press with glue and clamps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S-type load cell will be attached to the press rod, measuring total force on part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Run arduino code to monitor loads and strain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Press (with strain rate of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0.10 mm/mm/min)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until a maximum of 5% strain is reached or until rupture occurs on part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Since press is hand-operated, proper press rate will be estimated by monitoring strain, force, and/or displacement rate as it is being pressed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While pressing use video and ruler to record displacement of press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Force, strain, and displacement data will be used to create stress/strain curves, determine strength-to-weight ratio, and create force vs displacement graphs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Spec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type="title"/>
          </p:nvPr>
        </p:nvSpPr>
        <p:spPr>
          <a:xfrm>
            <a:off x="311700" y="36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Insitu conformal print pictures</a:t>
            </a:r>
            <a:endParaRPr/>
          </a:p>
        </p:txBody>
      </p:sp>
      <p:pic>
        <p:nvPicPr>
          <p:cNvPr id="201" name="Google Shape;201;p40"/>
          <p:cNvPicPr preferRelativeResize="0"/>
          <p:nvPr/>
        </p:nvPicPr>
        <p:blipFill rotWithShape="1">
          <a:blip r:embed="rId3">
            <a:alphaModFix/>
          </a:blip>
          <a:srcRect b="36108" l="16604" r="16086" t="25098"/>
          <a:stretch/>
        </p:blipFill>
        <p:spPr>
          <a:xfrm>
            <a:off x="5023825" y="1479025"/>
            <a:ext cx="1668877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 rotWithShape="1">
          <a:blip r:embed="rId4">
            <a:alphaModFix/>
          </a:blip>
          <a:srcRect b="42469" l="0" r="10104" t="0"/>
          <a:stretch/>
        </p:blipFill>
        <p:spPr>
          <a:xfrm>
            <a:off x="7163425" y="1483675"/>
            <a:ext cx="1596946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0"/>
          <p:cNvPicPr preferRelativeResize="0"/>
          <p:nvPr/>
        </p:nvPicPr>
        <p:blipFill rotWithShape="1">
          <a:blip r:embed="rId5">
            <a:alphaModFix/>
          </a:blip>
          <a:srcRect b="52207" l="34166" r="26816" t="25936"/>
          <a:stretch/>
        </p:blipFill>
        <p:spPr>
          <a:xfrm>
            <a:off x="385550" y="1483676"/>
            <a:ext cx="1752246" cy="14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0"/>
          <p:cNvPicPr preferRelativeResize="0"/>
          <p:nvPr/>
        </p:nvPicPr>
        <p:blipFill rotWithShape="1">
          <a:blip r:embed="rId6">
            <a:alphaModFix/>
          </a:blip>
          <a:srcRect b="52236" l="13917" r="35511" t="16288"/>
          <a:stretch/>
        </p:blipFill>
        <p:spPr>
          <a:xfrm>
            <a:off x="2667464" y="1450600"/>
            <a:ext cx="1668875" cy="14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0"/>
          <p:cNvSpPr txBox="1"/>
          <p:nvPr/>
        </p:nvSpPr>
        <p:spPr>
          <a:xfrm>
            <a:off x="385538" y="3090325"/>
            <a:ext cx="131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Before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7444463" y="3090325"/>
            <a:ext cx="131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After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2656913" y="3090325"/>
            <a:ext cx="131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After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5156088" y="3090325"/>
            <a:ext cx="131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Before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09" name="Google Shape;209;p40"/>
          <p:cNvCxnSpPr>
            <a:stCxn id="203" idx="3"/>
          </p:cNvCxnSpPr>
          <p:nvPr/>
        </p:nvCxnSpPr>
        <p:spPr>
          <a:xfrm>
            <a:off x="2137796" y="2195676"/>
            <a:ext cx="3765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40"/>
          <p:cNvCxnSpPr/>
          <p:nvPr/>
        </p:nvCxnSpPr>
        <p:spPr>
          <a:xfrm>
            <a:off x="6560923" y="2195675"/>
            <a:ext cx="80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40"/>
          <p:cNvSpPr txBox="1"/>
          <p:nvPr/>
        </p:nvSpPr>
        <p:spPr>
          <a:xfrm>
            <a:off x="1521213" y="3643250"/>
            <a:ext cx="131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T1 design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6308763" y="3676200"/>
            <a:ext cx="1314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T3 design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Progression of prints</a:t>
            </a:r>
            <a:endParaRPr/>
          </a:p>
        </p:txBody>
      </p:sp>
      <p:pic>
        <p:nvPicPr>
          <p:cNvPr id="218" name="Google Shape;2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775" y="3399450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1"/>
          <p:cNvPicPr preferRelativeResize="0"/>
          <p:nvPr/>
        </p:nvPicPr>
        <p:blipFill rotWithShape="1">
          <a:blip r:embed="rId4">
            <a:alphaModFix/>
          </a:blip>
          <a:srcRect b="43266" l="14384" r="8816" t="25986"/>
          <a:stretch/>
        </p:blipFill>
        <p:spPr>
          <a:xfrm>
            <a:off x="713825" y="2865950"/>
            <a:ext cx="6121950" cy="18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/>
          <p:cNvPicPr preferRelativeResize="0"/>
          <p:nvPr/>
        </p:nvPicPr>
        <p:blipFill rotWithShape="1">
          <a:blip r:embed="rId5">
            <a:alphaModFix/>
          </a:blip>
          <a:srcRect b="34487" l="7001" r="6560" t="31538"/>
          <a:stretch/>
        </p:blipFill>
        <p:spPr>
          <a:xfrm>
            <a:off x="713825" y="1061400"/>
            <a:ext cx="6121950" cy="18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/>
        </p:nvSpPr>
        <p:spPr>
          <a:xfrm>
            <a:off x="713825" y="2175163"/>
            <a:ext cx="1026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To large layer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Height (.2 mm, 20% infill) part 1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41"/>
          <p:cNvSpPr txBox="1"/>
          <p:nvPr/>
        </p:nvSpPr>
        <p:spPr>
          <a:xfrm>
            <a:off x="1784150" y="2255550"/>
            <a:ext cx="1026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To large layer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Height (.2 mm, 20% infill) part 2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1"/>
          <p:cNvSpPr txBox="1"/>
          <p:nvPr/>
        </p:nvSpPr>
        <p:spPr>
          <a:xfrm>
            <a:off x="2810150" y="2364900"/>
            <a:ext cx="1026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To large layer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Height (.16 mm, 20% infill) 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4087125" y="2456250"/>
            <a:ext cx="1026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Belt became unstable (.12 mm, 20% infill)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5412975" y="2549750"/>
            <a:ext cx="1026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Perfect (.12 mm, 20% infill)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805350" y="4088150"/>
            <a:ext cx="13281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Corner raised (fixed by closing window and using hairspray) (.12 mm, 100% infill)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41"/>
          <p:cNvSpPr/>
          <p:nvPr/>
        </p:nvSpPr>
        <p:spPr>
          <a:xfrm>
            <a:off x="889675" y="3877250"/>
            <a:ext cx="238800" cy="210900"/>
          </a:xfrm>
          <a:prstGeom prst="flowChartConnector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1"/>
          <p:cNvSpPr txBox="1"/>
          <p:nvPr/>
        </p:nvSpPr>
        <p:spPr>
          <a:xfrm>
            <a:off x="2217775" y="4194525"/>
            <a:ext cx="1026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Perfect (.12 mm, 100% infill)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3243775" y="4210975"/>
            <a:ext cx="11592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Insitu conformal print, T1 small (.12 mm, 100% infill)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4351800" y="4210975"/>
            <a:ext cx="11592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Insitu conformal print, T1 big (.12 mm, 100% infill)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5628475" y="4210975"/>
            <a:ext cx="11592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Insitu conformal print, T3 big (.12 mm, 100% infill)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 of printing</a:t>
            </a:r>
            <a:endParaRPr/>
          </a:p>
        </p:txBody>
      </p:sp>
      <p:pic>
        <p:nvPicPr>
          <p:cNvPr id="237" name="Google Shape;237;p42" title="IMG_202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00" y="1152475"/>
            <a:ext cx="4225775" cy="316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2" title="IMG_2029.MO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175" y="1152475"/>
            <a:ext cx="4225775" cy="31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 txBox="1"/>
          <p:nvPr/>
        </p:nvSpPr>
        <p:spPr>
          <a:xfrm>
            <a:off x="503300" y="4321800"/>
            <a:ext cx="3190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Conformal printing to get rid of staircase effect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5250963" y="4321800"/>
            <a:ext cx="31902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Printing in situ to fill in print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Slicer Development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Changes</a:t>
            </a:r>
            <a:endParaRPr/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since last official presentation: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Reducing scope to exclude robotic arm and scanning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Simplifications/Modifications: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Analyzing types of damages closer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More defensible test beds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3-Axis printing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Shorter lead time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Existing 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Structural and composite analysis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works</a:t>
            </a:r>
            <a:endParaRPr/>
          </a:p>
        </p:txBody>
      </p:sp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5"/>
            <a:ext cx="3831774" cy="25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3549"/>
            <a:ext cx="3831774" cy="237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6643" y="3048818"/>
            <a:ext cx="3882475" cy="20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/>
          <p:nvPr/>
        </p:nvSpPr>
        <p:spPr>
          <a:xfrm>
            <a:off x="6042875" y="2286600"/>
            <a:ext cx="815100" cy="95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174050" y="423575"/>
            <a:ext cx="157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925" y="238862"/>
            <a:ext cx="7153725" cy="46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1152475"/>
            <a:ext cx="8520600" cy="3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[1] 	A. J. Pinkerton, W. Wang, and L. Li, “Component repair using laser direct metal deposition,” Proceedings of the Institution of Mechanical Engineers, Part B: Journal of Engineering Manufacture, vol. 222, no. 7, pp. 827–836, Jul. 2008, doi: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 10.1243/09544054JEM1008</a:t>
            </a:r>
            <a:r>
              <a:rPr lang="en" sz="1100"/>
              <a:t>.</a:t>
            </a:r>
            <a:endParaRPr sz="11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[2] 	S. Yin et al., “Cold spray additive manufacturing and repair: Fundamentals and applications,” Additive Manufacturing, vol. 21, pp. 628–650, May 2018, doi: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 10.1016/j.addma.2018.04.017</a:t>
            </a:r>
            <a:r>
              <a:rPr lang="en" sz="1100"/>
              <a:t>.</a:t>
            </a:r>
            <a:endParaRPr sz="11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[3] 	“(PDF) 3D Printing of Nonplanar Layers for Smooth Surface Generation,” ResearchGate.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 https://www.researchgate.net/publication/335542750_3D_Printing_of_Nonplanar_Layers_for_Smooth_Surface_Generation</a:t>
            </a:r>
            <a:r>
              <a:rPr lang="en" sz="1100"/>
              <a:t> (accessed Sep. 03, 2020).</a:t>
            </a:r>
            <a:endParaRPr sz="11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[4]	L. Lu et al., “Build-to-last: strength to weight 3D printed objects,” ACM Trans. Graph., vol. 33, no. 4, pp. 1–10, Jul. 2014, doi: 10.1145/2601097.2601168.</a:t>
            </a:r>
            <a:endParaRPr sz="11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[5]	M. Castilho, I. Pires, B. Gouveia, and J. Rodrigues, “Structural evaluation of scaffolds prototypes produced by three-dimensional printing,” Int J Adv Manuf Technol, vol. 56, no. 5–8, pp. 561–569, Sep. 2011, doi: 10.1007/s00170-011-3219-4.</a:t>
            </a:r>
            <a:endParaRPr sz="11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[6]	</a:t>
            </a:r>
            <a:r>
              <a:rPr lang="en" sz="11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https://www.amazon.com/Comgrow-Creality-Printer-Upgrade-Certified/dp/B07GYRQVYV/</a:t>
            </a:r>
            <a:endParaRPr sz="11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[7]	NASA/JPL-Caltech/MSSS, Sol 962: Mast Camera (Mastcam). 2015.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effective is repairing FFF 3D printed structures with conformal FFF 3D printing?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Methods of AM Repairs</a:t>
            </a:r>
            <a:endParaRPr/>
          </a:p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311700" y="1017725"/>
            <a:ext cx="8520600" cy="26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 Energy Deposition (DED) or Laser Metal Deposition (LMD)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Metal powder is injected and fused onto damaged surface using a high power laser as a heat source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Cold Spray Additive Manufacturing (CSAM)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Metal powder is injected at high enough velocity to fuse together from impact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Both are promising methods for repairing damaged components, but both still have issues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Rapid heating and cooling in the DED process can cause small defects within the deposited material impacting mechanical properties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CSAM repairs require machining the surface prior to and after deposition to ensure a smooth surface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23" name="Google Shape;123;p29"/>
          <p:cNvPicPr preferRelativeResize="0"/>
          <p:nvPr/>
        </p:nvPicPr>
        <p:blipFill rotWithShape="1">
          <a:blip r:embed="rId3">
            <a:alphaModFix/>
          </a:blip>
          <a:srcRect b="0" l="0" r="-11681" t="0"/>
          <a:stretch/>
        </p:blipFill>
        <p:spPr>
          <a:xfrm>
            <a:off x="4572000" y="3484525"/>
            <a:ext cx="4192600" cy="12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38" y="3515075"/>
            <a:ext cx="2138775" cy="11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1270450" y="4680475"/>
            <a:ext cx="21387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</a:t>
            </a:r>
            <a:endParaRPr sz="1000"/>
          </a:p>
        </p:txBody>
      </p:sp>
      <p:sp>
        <p:nvSpPr>
          <p:cNvPr id="126" name="Google Shape;126;p29"/>
          <p:cNvSpPr txBox="1"/>
          <p:nvPr/>
        </p:nvSpPr>
        <p:spPr>
          <a:xfrm>
            <a:off x="4649850" y="4680475"/>
            <a:ext cx="35856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[2]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Nonplanar 3D Printing</a:t>
            </a:r>
            <a:endParaRPr/>
          </a:p>
        </p:txBody>
      </p:sp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311700" y="1152475"/>
            <a:ext cx="8520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University of Hamburg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Nonplanar printing used for smoother top surface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</a:t>
            </a:r>
            <a:r>
              <a:rPr lang="en"/>
              <a:t> used to detect collisions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Printhead raised above nearby layers and continued planar printing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Toolpath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Potential</a:t>
            </a:r>
            <a:r>
              <a:rPr lang="en"/>
              <a:t> </a:t>
            </a:r>
            <a:r>
              <a:rPr lang="en"/>
              <a:t>non planar</a:t>
            </a:r>
            <a:r>
              <a:rPr lang="en"/>
              <a:t> regions identified by code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Top layers moved upward to highest possible point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Projection of the layer used to create </a:t>
            </a:r>
            <a:r>
              <a:rPr lang="en"/>
              <a:t>non planar</a:t>
            </a:r>
            <a:r>
              <a:rPr lang="en"/>
              <a:t> toolpath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University of Southern California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 DOF Robotic Arm used for concave and convex printing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Speed of printhead and extrusion changed for uniform layer thickness</a:t>
            </a:r>
            <a:endParaRPr/>
          </a:p>
        </p:txBody>
      </p:sp>
      <p:pic>
        <p:nvPicPr>
          <p:cNvPr id="133" name="Google Shape;1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802" y="117500"/>
            <a:ext cx="3403900" cy="18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/>
        </p:nvSpPr>
        <p:spPr>
          <a:xfrm>
            <a:off x="6682750" y="1771725"/>
            <a:ext cx="1374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[3]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repairs</a:t>
            </a:r>
            <a:endParaRPr/>
          </a:p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11700" y="954150"/>
            <a:ext cx="7138800" cy="19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Honeycomb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Provides optimal strength to weight ratio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May be hard to replicate, would be great to have in lit review but might be impractical for initial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minimal material while maintaining structural integrity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Trusses may be an easier method to demonstrate the capability to save material and time while still increasing strength to weight ratio</a:t>
            </a:r>
            <a:endParaRPr/>
          </a:p>
        </p:txBody>
      </p:sp>
      <p:sp>
        <p:nvSpPr>
          <p:cNvPr id="141" name="Google Shape;141;p31"/>
          <p:cNvSpPr txBox="1"/>
          <p:nvPr/>
        </p:nvSpPr>
        <p:spPr>
          <a:xfrm>
            <a:off x="1197725" y="10177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25" y="2924850"/>
            <a:ext cx="5936700" cy="16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/>
          <p:nvPr/>
        </p:nvSpPr>
        <p:spPr>
          <a:xfrm>
            <a:off x="4099850" y="4622950"/>
            <a:ext cx="3259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[4]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311700" y="1152475"/>
            <a:ext cx="36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for each model we would make multiple groups: undamaged, only damaged, and damaged then repaired with our 3D printer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 we would conformly print in the ones needed to be repaired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Lastly we would then test each group with different stress and strain tests</a:t>
            </a:r>
            <a:endParaRPr/>
          </a:p>
        </p:txBody>
      </p:sp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200" y="746213"/>
            <a:ext cx="4909800" cy="365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Structure Defense</a:t>
            </a:r>
            <a:endParaRPr/>
          </a:p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Decided on the design of our conformal printing test structures using potential real-world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Satellite servicing and </a:t>
            </a:r>
            <a:r>
              <a:rPr lang="en"/>
              <a:t>extraterrestrial</a:t>
            </a:r>
            <a:r>
              <a:rPr lang="en"/>
              <a:t> rover repair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NASA’s Curiosity Mars rover sustained tire damage (1-3 inch long tears)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3D-printed Rutherford rocket engine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Carbon fiber bike frames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Gears, brackets, hoses on the ISS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Windmill damage</a:t>
            </a:r>
            <a:endParaRPr/>
          </a:p>
        </p:txBody>
      </p:sp>
      <p:pic>
        <p:nvPicPr>
          <p:cNvPr id="157" name="Google Shape;157;p33"/>
          <p:cNvPicPr preferRelativeResize="0"/>
          <p:nvPr/>
        </p:nvPicPr>
        <p:blipFill rotWithShape="1">
          <a:blip r:embed="rId3">
            <a:alphaModFix/>
          </a:blip>
          <a:srcRect b="8223" l="0" r="12816" t="0"/>
          <a:stretch/>
        </p:blipFill>
        <p:spPr>
          <a:xfrm>
            <a:off x="6685250" y="2721475"/>
            <a:ext cx="2364900" cy="21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/>
        </p:nvSpPr>
        <p:spPr>
          <a:xfrm>
            <a:off x="7631750" y="4842600"/>
            <a:ext cx="471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[7]</a:t>
            </a:r>
            <a:endParaRPr/>
          </a:p>
        </p:txBody>
      </p:sp>
      <p:pic>
        <p:nvPicPr>
          <p:cNvPr id="159" name="Google Shape;159;p33"/>
          <p:cNvPicPr preferRelativeResize="0"/>
          <p:nvPr/>
        </p:nvPicPr>
        <p:blipFill rotWithShape="1">
          <a:blip r:embed="rId4">
            <a:alphaModFix/>
          </a:blip>
          <a:srcRect b="16869" l="0" r="0" t="15219"/>
          <a:stretch/>
        </p:blipFill>
        <p:spPr>
          <a:xfrm>
            <a:off x="4120800" y="3364625"/>
            <a:ext cx="2352675" cy="15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100" y="3436875"/>
            <a:ext cx="234315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